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f5c863b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f5c863b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62a454ff2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62a454ff2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6b517f844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6b517f844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70de9f69a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70de9f69a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6b517f844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6b517f844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5c863be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5c863be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5c863be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5c863be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5c863bea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5c863bea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2a454ff2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62a454ff2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62a454ff2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62a454ff2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62a454ff2d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62a454ff2d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2a454ff2d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62a454ff2d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2a454ff2d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62a454ff2d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62a454ff2d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62a454ff2d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11.jpg"/><Relationship Id="rId6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Relationship Id="rId7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12.jpg"/><Relationship Id="rId6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8847125" y="0"/>
            <a:ext cx="300600" cy="44970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4100" y="4334925"/>
            <a:ext cx="9144000" cy="811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>
            <p:ph type="ctrTitle"/>
          </p:nvPr>
        </p:nvSpPr>
        <p:spPr>
          <a:xfrm>
            <a:off x="1124550" y="1080688"/>
            <a:ext cx="6894900" cy="226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MICROCONTROLLERS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TYPES AND APPLICATIONS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2046450" y="4386525"/>
            <a:ext cx="3849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solidFill>
                  <a:srgbClr val="FFFFFF"/>
                </a:solidFill>
                <a:latin typeface="Recursive"/>
                <a:ea typeface="Recursive"/>
                <a:cs typeface="Recursive"/>
                <a:sym typeface="Recursive"/>
              </a:rPr>
              <a:t>Code Sinaia 2025</a:t>
            </a:r>
            <a:endParaRPr b="1">
              <a:solidFill>
                <a:srgbClr val="FFFFFF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descr="Mobirise" id="59" name="Google Shape;5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876" y="119131"/>
            <a:ext cx="940835" cy="79383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274825" y="48784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FFFFFF"/>
                </a:solidFill>
              </a:rPr>
              <a:t>2025 Copyright © by INPROTED– </a:t>
            </a:r>
            <a:r>
              <a:rPr b="1" lang="ro" sz="750">
                <a:solidFill>
                  <a:srgbClr val="FFFFFF"/>
                </a:solidFill>
              </a:rPr>
              <a:t>I</a:t>
            </a:r>
            <a:r>
              <a:rPr lang="ro" sz="750">
                <a:solidFill>
                  <a:srgbClr val="FFFFFF"/>
                </a:solidFill>
              </a:rPr>
              <a:t>nternational </a:t>
            </a:r>
            <a:r>
              <a:rPr b="1" lang="ro" sz="750">
                <a:solidFill>
                  <a:srgbClr val="FFFFFF"/>
                </a:solidFill>
              </a:rPr>
              <a:t>Pro</a:t>
            </a:r>
            <a:r>
              <a:rPr lang="ro" sz="750">
                <a:solidFill>
                  <a:srgbClr val="FFFFFF"/>
                </a:solidFill>
              </a:rPr>
              <a:t>fessionals for </a:t>
            </a:r>
            <a:r>
              <a:rPr b="1" lang="ro" sz="750">
                <a:solidFill>
                  <a:srgbClr val="FFFFFF"/>
                </a:solidFill>
              </a:rPr>
              <a:t>T</a:t>
            </a:r>
            <a:r>
              <a:rPr lang="ro" sz="750">
                <a:solidFill>
                  <a:srgbClr val="FFFFFF"/>
                </a:solidFill>
              </a:rPr>
              <a:t>echnology and </a:t>
            </a:r>
            <a:r>
              <a:rPr b="1" lang="ro" sz="750">
                <a:solidFill>
                  <a:srgbClr val="FFFFFF"/>
                </a:solidFill>
              </a:rPr>
              <a:t>Ed</a:t>
            </a:r>
            <a:r>
              <a:rPr lang="ro" sz="750">
                <a:solidFill>
                  <a:srgbClr val="FFFFFF"/>
                </a:solidFill>
              </a:rPr>
              <a:t>ucation | All Rights Reserved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61" name="Google Shape;61;p13"/>
          <p:cNvCxnSpPr/>
          <p:nvPr/>
        </p:nvCxnSpPr>
        <p:spPr>
          <a:xfrm>
            <a:off x="3479000" y="51605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2" name="Google Shape;62;p13"/>
          <p:cNvCxnSpPr/>
          <p:nvPr/>
        </p:nvCxnSpPr>
        <p:spPr>
          <a:xfrm>
            <a:off x="6786650" y="2211400"/>
            <a:ext cx="2279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3" name="Google Shape;63;p13"/>
          <p:cNvCxnSpPr/>
          <p:nvPr/>
        </p:nvCxnSpPr>
        <p:spPr>
          <a:xfrm>
            <a:off x="3707600" y="3927475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4" name="Google Shape;64;p13"/>
          <p:cNvCxnSpPr/>
          <p:nvPr/>
        </p:nvCxnSpPr>
        <p:spPr>
          <a:xfrm>
            <a:off x="-59700" y="2289275"/>
            <a:ext cx="15996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5" name="Google Shape;65;p13"/>
          <p:cNvCxnSpPr/>
          <p:nvPr/>
        </p:nvCxnSpPr>
        <p:spPr>
          <a:xfrm>
            <a:off x="2109500" y="288650"/>
            <a:ext cx="0" cy="13596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" name="Google Shape;66;p13"/>
          <p:cNvCxnSpPr/>
          <p:nvPr/>
        </p:nvCxnSpPr>
        <p:spPr>
          <a:xfrm>
            <a:off x="2947700" y="2703700"/>
            <a:ext cx="0" cy="13596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67" name="Google Shape;67;p13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421250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2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u="sng">
                <a:latin typeface="Recursive"/>
                <a:ea typeface="Recursive"/>
                <a:cs typeface="Recursive"/>
                <a:sym typeface="Recursive"/>
              </a:rPr>
              <a:t>Live Demo</a:t>
            </a:r>
            <a:endParaRPr u="sng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73" name="Google Shape;173;p22"/>
          <p:cNvCxnSpPr/>
          <p:nvPr/>
        </p:nvCxnSpPr>
        <p:spPr>
          <a:xfrm>
            <a:off x="2203925" y="484950"/>
            <a:ext cx="6446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2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22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 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6" name="Google Shape;176;p22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 txBox="1"/>
          <p:nvPr>
            <p:ph idx="1" type="body"/>
          </p:nvPr>
        </p:nvSpPr>
        <p:spPr>
          <a:xfrm>
            <a:off x="717275" y="995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Arduino vs ESP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/>
              <a:t>Arduino IDE vs ESP-IDF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latin typeface="Recursive"/>
                <a:ea typeface="Recursive"/>
                <a:cs typeface="Recursive"/>
                <a:sym typeface="Recursive"/>
              </a:rPr>
              <a:t>Proiectele Noastre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latin typeface="Recursive"/>
                <a:ea typeface="Recursive"/>
                <a:cs typeface="Recursive"/>
                <a:sym typeface="Recursive"/>
              </a:rPr>
              <a:t>Monitorizarea Panourilor Solare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84" name="Google Shape;184;p23"/>
          <p:cNvCxnSpPr/>
          <p:nvPr/>
        </p:nvCxnSpPr>
        <p:spPr>
          <a:xfrm>
            <a:off x="3493975" y="484900"/>
            <a:ext cx="5156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3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3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7" name="Google Shape;187;p23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825" y="1330602"/>
            <a:ext cx="4351774" cy="258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26611" y="1162463"/>
            <a:ext cx="4006618" cy="287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4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4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latin typeface="Recursive"/>
                <a:ea typeface="Recursive"/>
                <a:cs typeface="Recursive"/>
                <a:sym typeface="Recursive"/>
              </a:rPr>
              <a:t>Proiectele Noastre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latin typeface="Recursive"/>
                <a:ea typeface="Recursive"/>
                <a:cs typeface="Recursive"/>
                <a:sym typeface="Recursive"/>
              </a:rPr>
              <a:t>Testarea prototipurilor a plăcilor din așchii de lemn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96" name="Google Shape;196;p24"/>
          <p:cNvCxnSpPr/>
          <p:nvPr/>
        </p:nvCxnSpPr>
        <p:spPr>
          <a:xfrm>
            <a:off x="3493975" y="484900"/>
            <a:ext cx="5156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4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4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9" name="Google Shape;199;p24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 title="IMG_614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825" y="1225950"/>
            <a:ext cx="4030602" cy="3022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 title="IMG_6147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400000">
            <a:off x="3927187" y="1604186"/>
            <a:ext cx="3025874" cy="2269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4" title="E7467BAA-13D7-4AFC-BDCE-6DE6FFA30102_4_5005_c.jpe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15650" y="1224488"/>
            <a:ext cx="2269400" cy="3025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5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5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latin typeface="Recursive"/>
                <a:ea typeface="Recursive"/>
                <a:cs typeface="Recursive"/>
                <a:sym typeface="Recursive"/>
              </a:rPr>
              <a:t>Proiectele Noastre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latin typeface="Recursive"/>
                <a:ea typeface="Recursive"/>
                <a:cs typeface="Recursive"/>
                <a:sym typeface="Recursive"/>
              </a:rPr>
              <a:t>Automatizarea asamblarii pensulelor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209" name="Google Shape;209;p25"/>
          <p:cNvCxnSpPr/>
          <p:nvPr/>
        </p:nvCxnSpPr>
        <p:spPr>
          <a:xfrm>
            <a:off x="3493975" y="484900"/>
            <a:ext cx="5156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25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25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2" name="Google Shape;212;p25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5" title="FF8F4644-491D-48BC-B5B2-46438F0732B6_1_105_c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3525" y="1091475"/>
            <a:ext cx="2641599" cy="352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 title="13CBFDA1-0E2F-412A-94AE-7FCF0C4D53B0_1_102_o.jpe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4300" y="1158675"/>
            <a:ext cx="4516951" cy="3387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6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6"/>
          <p:cNvSpPr/>
          <p:nvPr/>
        </p:nvSpPr>
        <p:spPr>
          <a:xfrm>
            <a:off x="8847125" y="0"/>
            <a:ext cx="300600" cy="44970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6"/>
          <p:cNvSpPr/>
          <p:nvPr/>
        </p:nvSpPr>
        <p:spPr>
          <a:xfrm>
            <a:off x="4100" y="4334925"/>
            <a:ext cx="9144000" cy="811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6"/>
          <p:cNvSpPr txBox="1"/>
          <p:nvPr>
            <p:ph type="ctrTitle"/>
          </p:nvPr>
        </p:nvSpPr>
        <p:spPr>
          <a:xfrm>
            <a:off x="1529450" y="1510650"/>
            <a:ext cx="5333400" cy="144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THANK YOU,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THE END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223" name="Google Shape;223;p26"/>
          <p:cNvSpPr txBox="1"/>
          <p:nvPr>
            <p:ph idx="1" type="subTitle"/>
          </p:nvPr>
        </p:nvSpPr>
        <p:spPr>
          <a:xfrm>
            <a:off x="2046450" y="4386525"/>
            <a:ext cx="3849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>
                <a:solidFill>
                  <a:srgbClr val="FFFFFF"/>
                </a:solidFill>
                <a:latin typeface="Recursive"/>
                <a:ea typeface="Recursive"/>
                <a:cs typeface="Recursive"/>
                <a:sym typeface="Recursive"/>
              </a:rPr>
              <a:t>Code Sinaia 2025</a:t>
            </a:r>
            <a:endParaRPr b="1">
              <a:solidFill>
                <a:srgbClr val="FFFFFF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descr="Mobirise" id="224" name="Google Shape;224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876" y="119131"/>
            <a:ext cx="940835" cy="79383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6"/>
          <p:cNvSpPr txBox="1"/>
          <p:nvPr/>
        </p:nvSpPr>
        <p:spPr>
          <a:xfrm>
            <a:off x="274825" y="48784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FFFFFF"/>
                </a:solidFill>
              </a:rPr>
              <a:t>2025 Copyright © by INPROTED– </a:t>
            </a:r>
            <a:r>
              <a:rPr b="1" lang="ro" sz="750">
                <a:solidFill>
                  <a:srgbClr val="FFFFFF"/>
                </a:solidFill>
              </a:rPr>
              <a:t>I</a:t>
            </a:r>
            <a:r>
              <a:rPr lang="ro" sz="750">
                <a:solidFill>
                  <a:srgbClr val="FFFFFF"/>
                </a:solidFill>
              </a:rPr>
              <a:t>nternational </a:t>
            </a:r>
            <a:r>
              <a:rPr b="1" lang="ro" sz="750">
                <a:solidFill>
                  <a:srgbClr val="FFFFFF"/>
                </a:solidFill>
              </a:rPr>
              <a:t>Pro</a:t>
            </a:r>
            <a:r>
              <a:rPr lang="ro" sz="750">
                <a:solidFill>
                  <a:srgbClr val="FFFFFF"/>
                </a:solidFill>
              </a:rPr>
              <a:t>fessionals for </a:t>
            </a:r>
            <a:r>
              <a:rPr b="1" lang="ro" sz="750">
                <a:solidFill>
                  <a:srgbClr val="FFFFFF"/>
                </a:solidFill>
              </a:rPr>
              <a:t>T</a:t>
            </a:r>
            <a:r>
              <a:rPr lang="ro" sz="750">
                <a:solidFill>
                  <a:srgbClr val="FFFFFF"/>
                </a:solidFill>
              </a:rPr>
              <a:t>echnology and </a:t>
            </a:r>
            <a:r>
              <a:rPr b="1" lang="ro" sz="750">
                <a:solidFill>
                  <a:srgbClr val="FFFFFF"/>
                </a:solidFill>
              </a:rPr>
              <a:t>Ed</a:t>
            </a:r>
            <a:r>
              <a:rPr lang="ro" sz="750">
                <a:solidFill>
                  <a:srgbClr val="FFFFFF"/>
                </a:solidFill>
              </a:rPr>
              <a:t>ucation | All Rights Reserved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26" name="Google Shape;226;p26"/>
          <p:cNvCxnSpPr/>
          <p:nvPr/>
        </p:nvCxnSpPr>
        <p:spPr>
          <a:xfrm flipH="1" rot="10800000">
            <a:off x="-67475" y="1896400"/>
            <a:ext cx="2348700" cy="13560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6"/>
          <p:cNvCxnSpPr/>
          <p:nvPr/>
        </p:nvCxnSpPr>
        <p:spPr>
          <a:xfrm flipH="1" rot="10800000">
            <a:off x="6208400" y="2901300"/>
            <a:ext cx="2715600" cy="15678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228" name="Google Shape;228;p26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9" name="Google Shape;229;p26"/>
          <p:cNvCxnSpPr/>
          <p:nvPr/>
        </p:nvCxnSpPr>
        <p:spPr>
          <a:xfrm flipH="1" rot="10800000">
            <a:off x="3319225" y="-129875"/>
            <a:ext cx="2376600" cy="13722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26"/>
          <p:cNvCxnSpPr/>
          <p:nvPr/>
        </p:nvCxnSpPr>
        <p:spPr>
          <a:xfrm flipH="1" rot="10800000">
            <a:off x="2855200" y="917325"/>
            <a:ext cx="6008700" cy="34692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latin typeface="Recursive"/>
                <a:ea typeface="Recursive"/>
                <a:cs typeface="Recursive"/>
                <a:sym typeface="Recursive"/>
              </a:rPr>
              <a:t>Curpins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717275" y="995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Despre noi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Introducere in microcontrolere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ro"/>
              <a:t>Ce sunt microcontrolerele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ro"/>
              <a:t>Placi de dezvoltare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ro"/>
              <a:t>Utilizari zilnice &amp; IoT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ro"/>
              <a:t>Placi entry-level : Arduino vs </a:t>
            </a:r>
            <a:r>
              <a:rPr lang="ro"/>
              <a:t>ESP platform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Live demo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Proiectele Noastre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ro"/>
              <a:t>Monitorizarea panourilor solare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ro"/>
              <a:t>Testarea prototipurilor a plăcilor din așchii de lemn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Q&amp;A</a:t>
            </a:r>
            <a:endParaRPr/>
          </a:p>
        </p:txBody>
      </p:sp>
      <p:cxnSp>
        <p:nvCxnSpPr>
          <p:cNvPr id="75" name="Google Shape;75;p14"/>
          <p:cNvCxnSpPr/>
          <p:nvPr/>
        </p:nvCxnSpPr>
        <p:spPr>
          <a:xfrm>
            <a:off x="3531275" y="484900"/>
            <a:ext cx="51186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4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" name="Google Shape;77;p14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8" name="Google Shape;78;p14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u="sng">
                <a:latin typeface="Recursive"/>
                <a:ea typeface="Recursive"/>
                <a:cs typeface="Recursive"/>
                <a:sym typeface="Recursive"/>
              </a:rPr>
              <a:t>Despre noi</a:t>
            </a:r>
            <a:endParaRPr u="sng"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717275" y="995775"/>
            <a:ext cx="375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George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Absolvit liceul anul acesta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Locul 1 de 2 ori la ONTI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Backend developer</a:t>
            </a:r>
            <a:endParaRPr/>
          </a:p>
        </p:txBody>
      </p:sp>
      <p:cxnSp>
        <p:nvCxnSpPr>
          <p:cNvPr id="86" name="Google Shape;86;p15"/>
          <p:cNvCxnSpPr/>
          <p:nvPr/>
        </p:nvCxnSpPr>
        <p:spPr>
          <a:xfrm>
            <a:off x="2267075" y="474925"/>
            <a:ext cx="6383100" cy="99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5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5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 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89" name="Google Shape;89;p15"/>
          <p:cNvCxnSpPr/>
          <p:nvPr/>
        </p:nvCxnSpPr>
        <p:spPr>
          <a:xfrm rot="10800000">
            <a:off x="4474200" y="1022475"/>
            <a:ext cx="0" cy="33630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0" name="Google Shape;90;p15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>
            <p:ph idx="1" type="body"/>
          </p:nvPr>
        </p:nvSpPr>
        <p:spPr>
          <a:xfrm>
            <a:off x="4572000" y="995775"/>
            <a:ext cx="375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Ștefan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Absolvit liceul anul acesta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Pasionat de securitate cibernetica, muzica, sport, filozofie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ro"/>
              <a:t>Frontend developer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6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o" u="sng"/>
              <a:t>Ce sunt microcontrolerele?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98" name="Google Shape;98;p16"/>
          <p:cNvCxnSpPr/>
          <p:nvPr/>
        </p:nvCxnSpPr>
        <p:spPr>
          <a:xfrm>
            <a:off x="4425150" y="476250"/>
            <a:ext cx="4224900" cy="87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6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6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 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1" name="Google Shape;101;p16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882000" y="1281450"/>
            <a:ext cx="362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o"/>
              <a:t>Microcontrolerele sunt circuite integrate mici care conțin un procesor, memorie și dispozitive periferice, utilizate pentru a controla diverse dispozitive electronice.</a:t>
            </a:r>
            <a:endParaRPr/>
          </a:p>
        </p:txBody>
      </p:sp>
      <p:pic>
        <p:nvPicPr>
          <p:cNvPr id="103" name="Google Shape;10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5150" y="1281438"/>
            <a:ext cx="4394526" cy="2197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7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o" u="sng"/>
              <a:t>Plăci de dezvoltare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10" name="Google Shape;110;p17"/>
          <p:cNvCxnSpPr/>
          <p:nvPr/>
        </p:nvCxnSpPr>
        <p:spPr>
          <a:xfrm flipH="1">
            <a:off x="3224462" y="484864"/>
            <a:ext cx="5425500" cy="12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7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7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 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3" name="Google Shape;113;p17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1322725"/>
            <a:ext cx="360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o"/>
              <a:t>Plăcile de dezvoltare sunt platforme hardware care integrează un microcontroler și componente auxiliare, facilitând programarea și testarea rapidă a proiectelor electronice.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9517" y="896025"/>
            <a:ext cx="4545908" cy="340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8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o" u="sng"/>
              <a:t>Utilizari zilnice &amp; IoT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22" name="Google Shape;122;p18"/>
          <p:cNvCxnSpPr/>
          <p:nvPr/>
        </p:nvCxnSpPr>
        <p:spPr>
          <a:xfrm>
            <a:off x="3879450" y="466325"/>
            <a:ext cx="4770600" cy="186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8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18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 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5" name="Google Shape;125;p18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530000" y="1261650"/>
            <a:ext cx="4669200" cy="32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78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Microcontrolerele și plăcile de dezvoltare sunt folosite zilnic în: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o" sz="14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1. Aplicații IoT (Internet of Things)</a:t>
            </a:r>
            <a:endParaRPr sz="14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o" sz="14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Smart Home (termostate, becuri inteligente, sisteme de securitate)</a:t>
            </a:r>
            <a:endParaRPr sz="14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o" sz="14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Wearables (ceasuri smart, trackere de fitness)</a:t>
            </a:r>
            <a:endParaRPr sz="14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o" sz="14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Agricultură inteligentă (senzori de umiditate, irigații automate)</a:t>
            </a:r>
            <a:endParaRPr sz="14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ro" sz="14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Monitorizare industrială (senzori de temperatură, control motoare)</a:t>
            </a:r>
            <a:endParaRPr sz="1400"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5575" y="1119700"/>
            <a:ext cx="3735875" cy="226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9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o" u="sng"/>
              <a:t>Utilizari zilnice &amp; IoT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34" name="Google Shape;134;p19"/>
          <p:cNvCxnSpPr/>
          <p:nvPr/>
        </p:nvCxnSpPr>
        <p:spPr>
          <a:xfrm flipH="1" rot="10800000">
            <a:off x="3730625" y="484975"/>
            <a:ext cx="4919700" cy="12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9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9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 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7" name="Google Shape;137;p19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/>
          <p:nvPr/>
        </p:nvSpPr>
        <p:spPr>
          <a:xfrm>
            <a:off x="482575" y="1247438"/>
            <a:ext cx="4260000" cy="27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o" sz="1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2. Dispozitive folosite in fiecare zi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o" sz="1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Electrocasnice (frigidere, mașini de spălat, aer condiționat)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o" sz="1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Automobile (sisteme de navigație, senzori de parcare)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o" sz="1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Jucării și drone (control motoare, senzori de mișcare)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o" sz="1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Automatizări (roboți, sisteme de deschidere uși)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9850" y="1520787"/>
            <a:ext cx="3839853" cy="2159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0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0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o" u="sng"/>
              <a:t>Utilizari zilnice &amp; IoT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46" name="Google Shape;146;p20"/>
          <p:cNvCxnSpPr/>
          <p:nvPr/>
        </p:nvCxnSpPr>
        <p:spPr>
          <a:xfrm>
            <a:off x="4425150" y="476250"/>
            <a:ext cx="4224900" cy="87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20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0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 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9" name="Google Shape;149;p20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 txBox="1"/>
          <p:nvPr/>
        </p:nvSpPr>
        <p:spPr>
          <a:xfrm>
            <a:off x="482575" y="1247452"/>
            <a:ext cx="50439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De ce sunt ideale pentru IoT?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Consum redus de energie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Conectivitate (Wi-Fi, Bluetooth, LoRa)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Procesare în timp real la cost mic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(Plăci populare pentru IoT: ESP32, Arduino IoT Cloud, Raspberry Pi, NodeMCU.)</a:t>
            </a:r>
            <a:endParaRPr i="1"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3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6475" y="1151288"/>
            <a:ext cx="3145225" cy="314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1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1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u="sng">
                <a:latin typeface="Recursive"/>
                <a:ea typeface="Recursive"/>
                <a:cs typeface="Recursive"/>
                <a:sym typeface="Recursive"/>
              </a:rPr>
              <a:t>Plăci</a:t>
            </a:r>
            <a:r>
              <a:rPr lang="ro" u="sng">
                <a:latin typeface="Recursive"/>
                <a:ea typeface="Recursive"/>
                <a:cs typeface="Recursive"/>
                <a:sym typeface="Recursive"/>
              </a:rPr>
              <a:t> entry-level : Arduino vs ESP </a:t>
            </a:r>
            <a:endParaRPr u="sng">
              <a:latin typeface="Recursive"/>
              <a:ea typeface="Recursive"/>
              <a:cs typeface="Recursive"/>
              <a:sym typeface="Recursiv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58" name="Google Shape;158;p21"/>
          <p:cNvCxnSpPr/>
          <p:nvPr/>
        </p:nvCxnSpPr>
        <p:spPr>
          <a:xfrm flipH="1" rot="10800000">
            <a:off x="7352100" y="484975"/>
            <a:ext cx="1298100" cy="12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21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21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750">
                <a:solidFill>
                  <a:srgbClr val="525252"/>
                </a:solidFill>
              </a:rPr>
              <a:t>2025 Copyright © by INPROTED – </a:t>
            </a:r>
            <a:r>
              <a:rPr b="1" lang="ro" sz="750">
                <a:solidFill>
                  <a:srgbClr val="525252"/>
                </a:solidFill>
              </a:rPr>
              <a:t>I</a:t>
            </a:r>
            <a:r>
              <a:rPr lang="ro" sz="750">
                <a:solidFill>
                  <a:srgbClr val="525252"/>
                </a:solidFill>
              </a:rPr>
              <a:t>nternational </a:t>
            </a:r>
            <a:r>
              <a:rPr b="1" lang="ro" sz="750">
                <a:solidFill>
                  <a:srgbClr val="525252"/>
                </a:solidFill>
              </a:rPr>
              <a:t>Pro</a:t>
            </a:r>
            <a:r>
              <a:rPr lang="ro" sz="750">
                <a:solidFill>
                  <a:srgbClr val="525252"/>
                </a:solidFill>
              </a:rPr>
              <a:t>fessionals for </a:t>
            </a:r>
            <a:r>
              <a:rPr b="1" lang="ro" sz="750">
                <a:solidFill>
                  <a:srgbClr val="525252"/>
                </a:solidFill>
              </a:rPr>
              <a:t>T</a:t>
            </a:r>
            <a:r>
              <a:rPr lang="ro" sz="750">
                <a:solidFill>
                  <a:srgbClr val="525252"/>
                </a:solidFill>
              </a:rPr>
              <a:t>echnology and </a:t>
            </a:r>
            <a:r>
              <a:rPr b="1" lang="ro" sz="750">
                <a:solidFill>
                  <a:srgbClr val="525252"/>
                </a:solidFill>
              </a:rPr>
              <a:t>Ed</a:t>
            </a:r>
            <a:r>
              <a:rPr lang="ro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1" name="Google Shape;161;p21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21"/>
          <p:cNvCxnSpPr/>
          <p:nvPr/>
        </p:nvCxnSpPr>
        <p:spPr>
          <a:xfrm rot="10800000">
            <a:off x="4474200" y="1022475"/>
            <a:ext cx="0" cy="33630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21"/>
          <p:cNvSpPr txBox="1"/>
          <p:nvPr/>
        </p:nvSpPr>
        <p:spPr>
          <a:xfrm>
            <a:off x="1564075" y="814950"/>
            <a:ext cx="1442400" cy="14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ro" sz="2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Arduino</a:t>
            </a:r>
            <a:endParaRPr b="1" i="1" sz="25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300"/>
              </a:spcBef>
              <a:spcAft>
                <a:spcPts val="100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6528575" y="814950"/>
            <a:ext cx="1442400" cy="14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ro" sz="2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ESP</a:t>
            </a:r>
            <a:endParaRPr b="1" i="1" sz="25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300"/>
              </a:spcBef>
              <a:spcAft>
                <a:spcPts val="100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1"/>
          <p:cNvSpPr txBox="1"/>
          <p:nvPr/>
        </p:nvSpPr>
        <p:spPr>
          <a:xfrm>
            <a:off x="452800" y="1455825"/>
            <a:ext cx="3932700" cy="47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Memorie: 2-32 KB SRAM, 32 KB Flash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Procesor: 8 bit (16 MHz)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Wi-Fi/Bluethooth: Necesita </a:t>
            </a: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shield</a:t>
            </a: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extern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Pret: 20-30 lei 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Capabilitati IoT: Limită (necesită module extra)	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3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1"/>
          <p:cNvSpPr txBox="1"/>
          <p:nvPr/>
        </p:nvSpPr>
        <p:spPr>
          <a:xfrm>
            <a:off x="4727825" y="1455825"/>
            <a:ext cx="4231500" cy="47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Memorie: 	80-520 KB SRAM, 4-16 MB Flash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Procesor: 32 bit (80-240 MHz)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Wi-Fi/Bluethooth: Vine cu ele din fabrica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Pret: 20-50 lei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Capabilitati IoT: Excelent (Wi-Fi integrat, MQTT, HTTP)</a:t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ro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3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